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0BD4A8-12AD-49FD-BF62-AE74480EAC7A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l-PL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927E6-8B58-48EA-92CF-C6E6FF272FBF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05522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650438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2815703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464150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815286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952962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A927E6-8B58-48EA-92CF-C6E6FF272FBF}" type="slidenum">
              <a:rPr lang="pl-PL" smtClean="0"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6921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8F06A0C0-5B0A-3CF9-F01C-3164DBF296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>
            <a:extLst>
              <a:ext uri="{FF2B5EF4-FFF2-40B4-BE49-F238E27FC236}">
                <a16:creationId xmlns:a16="http://schemas.microsoft.com/office/drawing/2014/main" id="{8B9DABDA-CD14-6835-A4C0-9E7D8B0FC8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F7BC9F41-562E-2801-67CE-4E6B23961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2B9B978D-8ECF-499F-9568-CE5DB77CD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36E4902-BEC6-7FF2-6C75-6C37523EC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40665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6F9F902D-3EAB-D23A-4F83-E2ED89E018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231D753F-397E-4F3E-159F-6F0DCAACF5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C3282879-8287-587B-617D-AADF6F0982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47A7B397-9B27-7D0F-E9AE-CC9EFD763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35D48772-F249-F903-CD40-BBCAEC9AB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03172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>
            <a:extLst>
              <a:ext uri="{FF2B5EF4-FFF2-40B4-BE49-F238E27FC236}">
                <a16:creationId xmlns:a16="http://schemas.microsoft.com/office/drawing/2014/main" id="{6D7CCD39-55B1-195B-A01E-D3EE664D1E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>
            <a:extLst>
              <a:ext uri="{FF2B5EF4-FFF2-40B4-BE49-F238E27FC236}">
                <a16:creationId xmlns:a16="http://schemas.microsoft.com/office/drawing/2014/main" id="{E10421B3-6183-8BA2-974C-1B1CC56E57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30C4D408-4D6E-C60E-D98E-BEAFE599D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389A6CF8-2E80-4088-DCDD-7FB8B31F5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C08837C7-9E19-ED71-A702-2F823E8F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9140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0A0BAE60-7511-3BB8-A9AA-BDB44DAB7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1601C93D-C333-3188-AE30-9903D199F5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E72D3E5C-F356-5E16-1F56-593DA2E06D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108B917-E83A-85D7-195C-FD7B01B66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70A7E13-664A-ECB5-096A-8E4D8EDC2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413257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49454845-2FB0-78E9-B4F0-8437298FC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9EE07F24-B8AC-BE0C-8504-C4D92045B8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5910FCEB-CD7A-5767-699B-8E3FCB5D9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A2FAC4DC-5E6A-8D59-C9CE-C0DA2C476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B4AC7A2F-494D-4352-AAD7-CB04C03FB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286394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B8BE1615-E043-0667-2BC3-3085DB0F1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8039847-A92B-46A0-7678-6E8EE928E04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ED7F7B0B-C175-6B76-E39B-788D687DC1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F2166E97-5CC8-220F-7642-5EF2590058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D1F9D312-91F4-6EC0-970E-254A4BF344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FE54A028-E6F4-A960-CF0B-3A2EAA3BD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569951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E84CC4A3-7609-B09D-CD45-A1C4EA7FB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D14B9887-71A7-866A-55B2-11AE8E6BE4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>
            <a:extLst>
              <a:ext uri="{FF2B5EF4-FFF2-40B4-BE49-F238E27FC236}">
                <a16:creationId xmlns:a16="http://schemas.microsoft.com/office/drawing/2014/main" id="{6FAC16FC-3228-76AB-878A-AC5C474AAD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>
            <a:extLst>
              <a:ext uri="{FF2B5EF4-FFF2-40B4-BE49-F238E27FC236}">
                <a16:creationId xmlns:a16="http://schemas.microsoft.com/office/drawing/2014/main" id="{60E5298C-05F1-5173-929E-9AD88F816E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>
            <a:extLst>
              <a:ext uri="{FF2B5EF4-FFF2-40B4-BE49-F238E27FC236}">
                <a16:creationId xmlns:a16="http://schemas.microsoft.com/office/drawing/2014/main" id="{067DAF40-F3BF-C09F-F068-A121051DD7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>
            <a:extLst>
              <a:ext uri="{FF2B5EF4-FFF2-40B4-BE49-F238E27FC236}">
                <a16:creationId xmlns:a16="http://schemas.microsoft.com/office/drawing/2014/main" id="{5FF41139-5837-D5AE-BEC1-A3EF335EB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8" name="Symbol zastępczy stopki 7">
            <a:extLst>
              <a:ext uri="{FF2B5EF4-FFF2-40B4-BE49-F238E27FC236}">
                <a16:creationId xmlns:a16="http://schemas.microsoft.com/office/drawing/2014/main" id="{9D2543E5-0D57-577B-127E-8227BD5B4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>
            <a:extLst>
              <a:ext uri="{FF2B5EF4-FFF2-40B4-BE49-F238E27FC236}">
                <a16:creationId xmlns:a16="http://schemas.microsoft.com/office/drawing/2014/main" id="{F3AF6013-C7A4-8AD3-6595-2DE58C8B5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784768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C7A60EC0-E84B-455E-8BB6-49B5EDF5D6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>
            <a:extLst>
              <a:ext uri="{FF2B5EF4-FFF2-40B4-BE49-F238E27FC236}">
                <a16:creationId xmlns:a16="http://schemas.microsoft.com/office/drawing/2014/main" id="{A55A23EC-A91F-8966-3735-26FCEA99D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4" name="Symbol zastępczy stopki 3">
            <a:extLst>
              <a:ext uri="{FF2B5EF4-FFF2-40B4-BE49-F238E27FC236}">
                <a16:creationId xmlns:a16="http://schemas.microsoft.com/office/drawing/2014/main" id="{B0150688-8408-E803-9AC6-3A2E6B550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>
            <a:extLst>
              <a:ext uri="{FF2B5EF4-FFF2-40B4-BE49-F238E27FC236}">
                <a16:creationId xmlns:a16="http://schemas.microsoft.com/office/drawing/2014/main" id="{66BDD1CD-CE73-8968-9122-1DC7472315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3517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>
            <a:extLst>
              <a:ext uri="{FF2B5EF4-FFF2-40B4-BE49-F238E27FC236}">
                <a16:creationId xmlns:a16="http://schemas.microsoft.com/office/drawing/2014/main" id="{7192BA85-E0F9-2F04-FC31-0657FE3434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3" name="Symbol zastępczy stopki 2">
            <a:extLst>
              <a:ext uri="{FF2B5EF4-FFF2-40B4-BE49-F238E27FC236}">
                <a16:creationId xmlns:a16="http://schemas.microsoft.com/office/drawing/2014/main" id="{0202BA53-2EF5-D777-E281-6B5B38364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>
            <a:extLst>
              <a:ext uri="{FF2B5EF4-FFF2-40B4-BE49-F238E27FC236}">
                <a16:creationId xmlns:a16="http://schemas.microsoft.com/office/drawing/2014/main" id="{EFF4BE17-BBB9-7D96-6549-77CEF3574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0334152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723226E2-7AA6-8301-0B78-5808F7E22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9D5E8DA6-5DB8-A888-7B4F-35073424B7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3A2C9C32-BCF4-4D01-9835-ACC8615A80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D6CB7103-9908-A8F1-CDA3-81D2ADB8C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C2DE2FE4-EADE-1691-EEC3-7D862B404A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FB349CF-2208-0000-B0EB-FCAE295F1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403564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>
            <a:extLst>
              <a:ext uri="{FF2B5EF4-FFF2-40B4-BE49-F238E27FC236}">
                <a16:creationId xmlns:a16="http://schemas.microsoft.com/office/drawing/2014/main" id="{2F1FA34C-0DED-19B2-C2F4-B9A72E660C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>
            <a:extLst>
              <a:ext uri="{FF2B5EF4-FFF2-40B4-BE49-F238E27FC236}">
                <a16:creationId xmlns:a16="http://schemas.microsoft.com/office/drawing/2014/main" id="{A88A683F-DC4A-E3A4-A0ED-30FFD2852B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>
            <a:extLst>
              <a:ext uri="{FF2B5EF4-FFF2-40B4-BE49-F238E27FC236}">
                <a16:creationId xmlns:a16="http://schemas.microsoft.com/office/drawing/2014/main" id="{EB865725-AE45-57A6-254B-BC669F6FF4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>
            <a:extLst>
              <a:ext uri="{FF2B5EF4-FFF2-40B4-BE49-F238E27FC236}">
                <a16:creationId xmlns:a16="http://schemas.microsoft.com/office/drawing/2014/main" id="{5C2C4EB2-9A25-ACDE-6C46-EFEB8BFC6A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6" name="Symbol zastępczy stopki 5">
            <a:extLst>
              <a:ext uri="{FF2B5EF4-FFF2-40B4-BE49-F238E27FC236}">
                <a16:creationId xmlns:a16="http://schemas.microsoft.com/office/drawing/2014/main" id="{E32BA9C0-B5D7-B261-507A-134F4D030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>
            <a:extLst>
              <a:ext uri="{FF2B5EF4-FFF2-40B4-BE49-F238E27FC236}">
                <a16:creationId xmlns:a16="http://schemas.microsoft.com/office/drawing/2014/main" id="{703FA067-CBE7-AECA-6F73-9615A52C9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187682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>
            <a:extLst>
              <a:ext uri="{FF2B5EF4-FFF2-40B4-BE49-F238E27FC236}">
                <a16:creationId xmlns:a16="http://schemas.microsoft.com/office/drawing/2014/main" id="{D35DCB73-39CA-8C6C-1E29-4089469EBA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>
            <a:extLst>
              <a:ext uri="{FF2B5EF4-FFF2-40B4-BE49-F238E27FC236}">
                <a16:creationId xmlns:a16="http://schemas.microsoft.com/office/drawing/2014/main" id="{1CABDFFB-099C-43EB-A144-078FD78005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>
            <a:extLst>
              <a:ext uri="{FF2B5EF4-FFF2-40B4-BE49-F238E27FC236}">
                <a16:creationId xmlns:a16="http://schemas.microsoft.com/office/drawing/2014/main" id="{B370D725-E3A2-2185-4F8C-9C9CE58092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AFBE0-A1E1-412A-AB9F-67EBB1F5AD4C}" type="datetimeFigureOut">
              <a:rPr lang="pl-PL" smtClean="0"/>
              <a:t>22.03.2024</a:t>
            </a:fld>
            <a:endParaRPr lang="pl-PL"/>
          </a:p>
        </p:txBody>
      </p:sp>
      <p:sp>
        <p:nvSpPr>
          <p:cNvPr id="5" name="Symbol zastępczy stopki 4">
            <a:extLst>
              <a:ext uri="{FF2B5EF4-FFF2-40B4-BE49-F238E27FC236}">
                <a16:creationId xmlns:a16="http://schemas.microsoft.com/office/drawing/2014/main" id="{70A723B4-BDC0-F498-9AB0-726D9171AF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>
            <a:extLst>
              <a:ext uri="{FF2B5EF4-FFF2-40B4-BE49-F238E27FC236}">
                <a16:creationId xmlns:a16="http://schemas.microsoft.com/office/drawing/2014/main" id="{F2C6C9DD-409C-F765-D581-2CD3B24DB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611159-ACE5-4E7C-89CF-B6CFEE7CE8C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056211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1F80B7F3-9DCF-F678-BBB3-855C6F57000A}"/>
              </a:ext>
            </a:extLst>
          </p:cNvPr>
          <p:cNvSpPr/>
          <p:nvPr/>
        </p:nvSpPr>
        <p:spPr>
          <a:xfrm>
            <a:off x="1308538" y="1127235"/>
            <a:ext cx="9574924" cy="460353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9" name="Prostokąt 8">
            <a:extLst>
              <a:ext uri="{FF2B5EF4-FFF2-40B4-BE49-F238E27FC236}">
                <a16:creationId xmlns:a16="http://schemas.microsoft.com/office/drawing/2014/main" id="{ED65C6FC-BC26-0191-8BFE-1B6A77764CDD}"/>
              </a:ext>
            </a:extLst>
          </p:cNvPr>
          <p:cNvSpPr/>
          <p:nvPr/>
        </p:nvSpPr>
        <p:spPr>
          <a:xfrm>
            <a:off x="1473584" y="1282534"/>
            <a:ext cx="9244833" cy="429293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961FE359-BAE2-7465-5A68-267199A15E83}"/>
              </a:ext>
            </a:extLst>
          </p:cNvPr>
          <p:cNvSpPr txBox="1"/>
          <p:nvPr/>
        </p:nvSpPr>
        <p:spPr>
          <a:xfrm>
            <a:off x="1795463" y="2951947"/>
            <a:ext cx="860107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l-PL" sz="2800" dirty="0"/>
              <a:t>„</a:t>
            </a:r>
            <a:r>
              <a:rPr lang="pl-PL" sz="2800" b="1" dirty="0"/>
              <a:t>PROJEKT I IMPLEMENTACJA GRY PRZEGLĄDARKOWEJ Z WYKORZYSTANIEM TECHNOLOGII WEBOWYCH</a:t>
            </a:r>
            <a:r>
              <a:rPr lang="pl-PL" sz="2800" dirty="0"/>
              <a:t>”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3B823401-6F63-B6CF-00AF-FB7FDD4EB821}"/>
              </a:ext>
            </a:extLst>
          </p:cNvPr>
          <p:cNvSpPr txBox="1"/>
          <p:nvPr/>
        </p:nvSpPr>
        <p:spPr>
          <a:xfrm>
            <a:off x="8816537" y="4671186"/>
            <a:ext cx="20002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dirty="0"/>
              <a:t>Leon Raczyński</a:t>
            </a:r>
          </a:p>
          <a:p>
            <a:r>
              <a:rPr lang="pl-PL" dirty="0"/>
              <a:t>Nr albumu 8233</a:t>
            </a:r>
          </a:p>
          <a:p>
            <a:r>
              <a:rPr lang="pl-PL" dirty="0"/>
              <a:t>Studia stacjonarne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01F8B84B-2C06-E9A8-F3AF-688B59F1863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7501"/>
          <a:stretch/>
        </p:blipFill>
        <p:spPr>
          <a:xfrm>
            <a:off x="1511519" y="1324858"/>
            <a:ext cx="5808011" cy="115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641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875039" y="263410"/>
            <a:ext cx="444192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9. Prowadzenie dialogów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D1133A5A-A700-0C01-70BB-5128BE5DE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33" y="1241584"/>
            <a:ext cx="9803134" cy="4679633"/>
          </a:xfrm>
          <a:prstGeom prst="rect">
            <a:avLst/>
          </a:prstGeom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A9001DD2-E938-0F3D-F787-8A298277D7F9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42439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944514" y="263410"/>
            <a:ext cx="43029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10. Wykonywanie zadań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F01C87EB-6812-FF86-FE6F-9B9C7010E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7292" y="1353912"/>
            <a:ext cx="9797417" cy="4469964"/>
          </a:xfrm>
          <a:prstGeom prst="rect">
            <a:avLst/>
          </a:prstGeom>
        </p:spPr>
      </p:pic>
      <p:cxnSp>
        <p:nvCxnSpPr>
          <p:cNvPr id="5" name="Łącznik prosty 4">
            <a:extLst>
              <a:ext uri="{FF2B5EF4-FFF2-40B4-BE49-F238E27FC236}">
                <a16:creationId xmlns:a16="http://schemas.microsoft.com/office/drawing/2014/main" id="{FF55A278-5443-ADCF-62D8-E094D14B7193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5456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355602" y="263410"/>
            <a:ext cx="54807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11. Odkrywanie nowych lokacji</a:t>
            </a:r>
          </a:p>
        </p:txBody>
      </p:sp>
      <p:pic>
        <p:nvPicPr>
          <p:cNvPr id="5" name="Obraz 4">
            <a:extLst>
              <a:ext uri="{FF2B5EF4-FFF2-40B4-BE49-F238E27FC236}">
                <a16:creationId xmlns:a16="http://schemas.microsoft.com/office/drawing/2014/main" id="{8B5DAB2D-BAF4-C0BD-C01B-4823EF5071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1357779"/>
            <a:ext cx="9788942" cy="4466097"/>
          </a:xfrm>
          <a:prstGeom prst="rect">
            <a:avLst/>
          </a:prstGeom>
        </p:spPr>
      </p:pic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FC2D0F49-AE5F-0976-8AE9-92D37E504587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43561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486536" y="263410"/>
            <a:ext cx="5218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12. Zarządzanie ekwipunkiem</a:t>
            </a:r>
          </a:p>
        </p:txBody>
      </p:sp>
      <p:pic>
        <p:nvPicPr>
          <p:cNvPr id="2" name="Obraz 1">
            <a:extLst>
              <a:ext uri="{FF2B5EF4-FFF2-40B4-BE49-F238E27FC236}">
                <a16:creationId xmlns:a16="http://schemas.microsoft.com/office/drawing/2014/main" id="{5F6DE4D9-EE86-D0CD-2858-3B8F0042E2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475" y="2237707"/>
            <a:ext cx="8099666" cy="3695383"/>
          </a:xfrm>
          <a:prstGeom prst="rect">
            <a:avLst/>
          </a:prstGeom>
        </p:spPr>
      </p:pic>
      <p:sp>
        <p:nvSpPr>
          <p:cNvPr id="3" name="pole tekstowe 2">
            <a:extLst>
              <a:ext uri="{FF2B5EF4-FFF2-40B4-BE49-F238E27FC236}">
                <a16:creationId xmlns:a16="http://schemas.microsoft.com/office/drawing/2014/main" id="{4721EACD-7ED0-80C0-7693-F58421A713FD}"/>
              </a:ext>
            </a:extLst>
          </p:cNvPr>
          <p:cNvSpPr txBox="1"/>
          <p:nvPr/>
        </p:nvSpPr>
        <p:spPr>
          <a:xfrm>
            <a:off x="539500" y="1076325"/>
            <a:ext cx="110905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Gracz ma możliwość zarządzania ekwipunkiem postaci. Podczas rozgrywki bohater otrzyma różnego rodzaju przedmioty jako nagrodę za wykonane zadania.</a:t>
            </a:r>
          </a:p>
        </p:txBody>
      </p:sp>
      <p:sp>
        <p:nvSpPr>
          <p:cNvPr id="29" name="Prostokąt 28">
            <a:extLst>
              <a:ext uri="{FF2B5EF4-FFF2-40B4-BE49-F238E27FC236}">
                <a16:creationId xmlns:a16="http://schemas.microsoft.com/office/drawing/2014/main" id="{52AFEB89-EB5F-120A-42E5-B766E45CFA6A}"/>
              </a:ext>
            </a:extLst>
          </p:cNvPr>
          <p:cNvSpPr/>
          <p:nvPr/>
        </p:nvSpPr>
        <p:spPr>
          <a:xfrm>
            <a:off x="9072136" y="2237707"/>
            <a:ext cx="2452789" cy="369538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4BC1D795-4667-8B03-17B3-0A719B659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86" y="3554220"/>
            <a:ext cx="514350" cy="514350"/>
          </a:xfrm>
          <a:prstGeom prst="rect">
            <a:avLst/>
          </a:prstGeom>
        </p:spPr>
      </p:pic>
      <p:pic>
        <p:nvPicPr>
          <p:cNvPr id="10" name="Obraz 9">
            <a:extLst>
              <a:ext uri="{FF2B5EF4-FFF2-40B4-BE49-F238E27FC236}">
                <a16:creationId xmlns:a16="http://schemas.microsoft.com/office/drawing/2014/main" id="{B8C71858-F6FD-3FA4-F5DF-8D46AFAD51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15" y="4281019"/>
            <a:ext cx="514350" cy="514350"/>
          </a:xfrm>
          <a:prstGeom prst="rect">
            <a:avLst/>
          </a:prstGeom>
        </p:spPr>
      </p:pic>
      <p:pic>
        <p:nvPicPr>
          <p:cNvPr id="12" name="Obraz 11">
            <a:extLst>
              <a:ext uri="{FF2B5EF4-FFF2-40B4-BE49-F238E27FC236}">
                <a16:creationId xmlns:a16="http://schemas.microsoft.com/office/drawing/2014/main" id="{D6A401A5-89E5-A144-AC94-8CD2FA057CE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7868" y="4976142"/>
            <a:ext cx="514350" cy="514350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B1CF6F1C-56F5-AAA5-ACFF-A37728CE74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3641" y="3554220"/>
            <a:ext cx="514350" cy="514350"/>
          </a:xfrm>
          <a:prstGeom prst="rect">
            <a:avLst/>
          </a:prstGeom>
        </p:spPr>
      </p:pic>
      <p:pic>
        <p:nvPicPr>
          <p:cNvPr id="16" name="Obraz 15">
            <a:extLst>
              <a:ext uri="{FF2B5EF4-FFF2-40B4-BE49-F238E27FC236}">
                <a16:creationId xmlns:a16="http://schemas.microsoft.com/office/drawing/2014/main" id="{E081D529-63F6-0FB4-526B-D25F8A3314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161" y="2762187"/>
            <a:ext cx="514350" cy="514350"/>
          </a:xfrm>
          <a:prstGeom prst="rect">
            <a:avLst/>
          </a:prstGeom>
        </p:spPr>
      </p:pic>
      <p:pic>
        <p:nvPicPr>
          <p:cNvPr id="18" name="Obraz 17">
            <a:extLst>
              <a:ext uri="{FF2B5EF4-FFF2-40B4-BE49-F238E27FC236}">
                <a16:creationId xmlns:a16="http://schemas.microsoft.com/office/drawing/2014/main" id="{8C1837F2-D9F9-114C-B240-33A92218546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161" y="4281019"/>
            <a:ext cx="514350" cy="514350"/>
          </a:xfrm>
          <a:prstGeom prst="rect">
            <a:avLst/>
          </a:prstGeom>
        </p:spPr>
      </p:pic>
      <p:pic>
        <p:nvPicPr>
          <p:cNvPr id="20" name="Obraz 19">
            <a:extLst>
              <a:ext uri="{FF2B5EF4-FFF2-40B4-BE49-F238E27FC236}">
                <a16:creationId xmlns:a16="http://schemas.microsoft.com/office/drawing/2014/main" id="{74FF3263-1C09-DB49-1D9A-9D7E262D9D3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5161" y="4976142"/>
            <a:ext cx="514350" cy="514350"/>
          </a:xfrm>
          <a:prstGeom prst="rect">
            <a:avLst/>
          </a:prstGeom>
        </p:spPr>
      </p:pic>
      <p:pic>
        <p:nvPicPr>
          <p:cNvPr id="22" name="Obraz 21">
            <a:extLst>
              <a:ext uri="{FF2B5EF4-FFF2-40B4-BE49-F238E27FC236}">
                <a16:creationId xmlns:a16="http://schemas.microsoft.com/office/drawing/2014/main" id="{13741914-23D5-E687-6928-8708DDEFB56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960" y="2808371"/>
            <a:ext cx="514350" cy="514350"/>
          </a:xfrm>
          <a:prstGeom prst="rect">
            <a:avLst/>
          </a:prstGeom>
        </p:spPr>
      </p:pic>
      <p:pic>
        <p:nvPicPr>
          <p:cNvPr id="24" name="Obraz 23">
            <a:extLst>
              <a:ext uri="{FF2B5EF4-FFF2-40B4-BE49-F238E27FC236}">
                <a16:creationId xmlns:a16="http://schemas.microsoft.com/office/drawing/2014/main" id="{1DF5C2C5-FA59-B9ED-46DF-345671622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5153" y="2768241"/>
            <a:ext cx="514350" cy="514350"/>
          </a:xfrm>
          <a:prstGeom prst="rect">
            <a:avLst/>
          </a:prstGeom>
        </p:spPr>
      </p:pic>
      <p:pic>
        <p:nvPicPr>
          <p:cNvPr id="26" name="Obraz 25">
            <a:extLst>
              <a:ext uri="{FF2B5EF4-FFF2-40B4-BE49-F238E27FC236}">
                <a16:creationId xmlns:a16="http://schemas.microsoft.com/office/drawing/2014/main" id="{C753BFE3-9777-CD17-4450-B8D0BBF3D5D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3986" y="4281019"/>
            <a:ext cx="514350" cy="514350"/>
          </a:xfrm>
          <a:prstGeom prst="rect">
            <a:avLst/>
          </a:prstGeom>
        </p:spPr>
      </p:pic>
      <p:pic>
        <p:nvPicPr>
          <p:cNvPr id="28" name="Obraz 27">
            <a:extLst>
              <a:ext uri="{FF2B5EF4-FFF2-40B4-BE49-F238E27FC236}">
                <a16:creationId xmlns:a16="http://schemas.microsoft.com/office/drawing/2014/main" id="{0CF4390D-3C9E-E3A4-24F2-2A21C6827B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5215" y="3554220"/>
            <a:ext cx="514350" cy="514350"/>
          </a:xfrm>
          <a:prstGeom prst="rect">
            <a:avLst/>
          </a:prstGeom>
        </p:spPr>
      </p:pic>
      <p:cxnSp>
        <p:nvCxnSpPr>
          <p:cNvPr id="30" name="Łącznik prosty 29">
            <a:extLst>
              <a:ext uri="{FF2B5EF4-FFF2-40B4-BE49-F238E27FC236}">
                <a16:creationId xmlns:a16="http://schemas.microsoft.com/office/drawing/2014/main" id="{31630493-7B8B-8D2A-60FF-9D9C38BB249B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0747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3379167" y="263410"/>
            <a:ext cx="54336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13. Kolizyjne obiekty otoczenia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ED57D75A-DC84-CF52-B292-41898891BA7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978" y="1357778"/>
            <a:ext cx="9802044" cy="44660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80EF21B0-E5FE-DE40-E6AA-A7B6DBB7954E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56584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295275" y="263410"/>
            <a:ext cx="47605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14. Animacja ruchu postaci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E60D3D78-8588-FBFD-531C-2AB138680916}"/>
              </a:ext>
            </a:extLst>
          </p:cNvPr>
          <p:cNvSpPr txBox="1"/>
          <p:nvPr/>
        </p:nvSpPr>
        <p:spPr>
          <a:xfrm>
            <a:off x="323849" y="885825"/>
            <a:ext cx="567690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Animacja ruchu każdej postaci w grze zbudowana jest z kolejno odtwarzanych klatek w odpowiednim czasie. Jedna klatka to rysunek z pozycją ciała postaci.</a:t>
            </a:r>
          </a:p>
        </p:txBody>
      </p:sp>
      <p:cxnSp>
        <p:nvCxnSpPr>
          <p:cNvPr id="25" name="Łącznik prosty 24">
            <a:extLst>
              <a:ext uri="{FF2B5EF4-FFF2-40B4-BE49-F238E27FC236}">
                <a16:creationId xmlns:a16="http://schemas.microsoft.com/office/drawing/2014/main" id="{E336D253-2506-4BE5-1D7E-592B4A3E503A}"/>
              </a:ext>
            </a:extLst>
          </p:cNvPr>
          <p:cNvCxnSpPr/>
          <p:nvPr/>
        </p:nvCxnSpPr>
        <p:spPr>
          <a:xfrm>
            <a:off x="781050" y="8481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6" name="Obraz 35">
            <a:extLst>
              <a:ext uri="{FF2B5EF4-FFF2-40B4-BE49-F238E27FC236}">
                <a16:creationId xmlns:a16="http://schemas.microsoft.com/office/drawing/2014/main" id="{0D3ECA34-B44C-A6F4-DA97-5E2E2694B1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789"/>
          <a:stretch/>
        </p:blipFill>
        <p:spPr bwMode="auto">
          <a:xfrm>
            <a:off x="8079105" y="354330"/>
            <a:ext cx="2872740" cy="61493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7" name="Obraz 36">
            <a:extLst>
              <a:ext uri="{FF2B5EF4-FFF2-40B4-BE49-F238E27FC236}">
                <a16:creationId xmlns:a16="http://schemas.microsoft.com/office/drawing/2014/main" id="{3EF01C10-2716-87A1-F8D2-B7E14B36BC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4" y="2392615"/>
            <a:ext cx="2438400" cy="762000"/>
          </a:xfrm>
          <a:prstGeom prst="rect">
            <a:avLst/>
          </a:prstGeom>
        </p:spPr>
      </p:pic>
      <p:pic>
        <p:nvPicPr>
          <p:cNvPr id="38" name="Obraz 37">
            <a:extLst>
              <a:ext uri="{FF2B5EF4-FFF2-40B4-BE49-F238E27FC236}">
                <a16:creationId xmlns:a16="http://schemas.microsoft.com/office/drawing/2014/main" id="{5A44C5AD-C6D6-4432-44B0-D097FCE9F3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3192255"/>
            <a:ext cx="2438400" cy="762000"/>
          </a:xfrm>
          <a:prstGeom prst="rect">
            <a:avLst/>
          </a:prstGeom>
        </p:spPr>
      </p:pic>
      <p:pic>
        <p:nvPicPr>
          <p:cNvPr id="39" name="Obraz 38">
            <a:extLst>
              <a:ext uri="{FF2B5EF4-FFF2-40B4-BE49-F238E27FC236}">
                <a16:creationId xmlns:a16="http://schemas.microsoft.com/office/drawing/2014/main" id="{3D9370E0-93EE-64A2-6073-F118790CB9F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3991895"/>
            <a:ext cx="2438400" cy="762000"/>
          </a:xfrm>
          <a:prstGeom prst="rect">
            <a:avLst/>
          </a:prstGeom>
        </p:spPr>
      </p:pic>
      <p:pic>
        <p:nvPicPr>
          <p:cNvPr id="40" name="Obraz 39">
            <a:extLst>
              <a:ext uri="{FF2B5EF4-FFF2-40B4-BE49-F238E27FC236}">
                <a16:creationId xmlns:a16="http://schemas.microsoft.com/office/drawing/2014/main" id="{98091336-5DED-69E0-08BE-8A786AAC042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6824" y="4791535"/>
            <a:ext cx="2438400" cy="762000"/>
          </a:xfrm>
          <a:prstGeom prst="rect">
            <a:avLst/>
          </a:prstGeom>
        </p:spPr>
      </p:pic>
      <p:pic>
        <p:nvPicPr>
          <p:cNvPr id="41" name="Obraz 40">
            <a:extLst>
              <a:ext uri="{FF2B5EF4-FFF2-40B4-BE49-F238E27FC236}">
                <a16:creationId xmlns:a16="http://schemas.microsoft.com/office/drawing/2014/main" id="{F9495F86-E919-C21A-A7FE-7E261D0402B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299" y="5591175"/>
            <a:ext cx="2438400" cy="762000"/>
          </a:xfrm>
          <a:prstGeom prst="rect">
            <a:avLst/>
          </a:prstGeom>
        </p:spPr>
      </p:pic>
      <p:pic>
        <p:nvPicPr>
          <p:cNvPr id="42" name="Obraz 41">
            <a:extLst>
              <a:ext uri="{FF2B5EF4-FFF2-40B4-BE49-F238E27FC236}">
                <a16:creationId xmlns:a16="http://schemas.microsoft.com/office/drawing/2014/main" id="{F98340A5-28C2-B3C0-E3C6-71E3DC771D8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249" y="4292005"/>
            <a:ext cx="2743200" cy="2057400"/>
          </a:xfrm>
          <a:prstGeom prst="rect">
            <a:avLst/>
          </a:prstGeom>
        </p:spPr>
      </p:pic>
      <p:pic>
        <p:nvPicPr>
          <p:cNvPr id="43" name="Obraz 42">
            <a:extLst>
              <a:ext uri="{FF2B5EF4-FFF2-40B4-BE49-F238E27FC236}">
                <a16:creationId xmlns:a16="http://schemas.microsoft.com/office/drawing/2014/main" id="{09584DFF-D9B4-84BB-FC9B-09AE70BEDE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1" y="2392615"/>
            <a:ext cx="2438400" cy="762000"/>
          </a:xfrm>
          <a:prstGeom prst="rect">
            <a:avLst/>
          </a:prstGeom>
        </p:spPr>
      </p:pic>
      <p:sp>
        <p:nvSpPr>
          <p:cNvPr id="44" name="Prostokąt 43">
            <a:extLst>
              <a:ext uri="{FF2B5EF4-FFF2-40B4-BE49-F238E27FC236}">
                <a16:creationId xmlns:a16="http://schemas.microsoft.com/office/drawing/2014/main" id="{292AD8A0-2BC1-AB4F-930D-F828AE7487B9}"/>
              </a:ext>
            </a:extLst>
          </p:cNvPr>
          <p:cNvSpPr/>
          <p:nvPr/>
        </p:nvSpPr>
        <p:spPr>
          <a:xfrm>
            <a:off x="4581525" y="4263430"/>
            <a:ext cx="790575" cy="762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5" name="pole tekstowe 44">
            <a:extLst>
              <a:ext uri="{FF2B5EF4-FFF2-40B4-BE49-F238E27FC236}">
                <a16:creationId xmlns:a16="http://schemas.microsoft.com/office/drawing/2014/main" id="{C9754ED4-91BD-AA40-0951-6B9D22CD0D37}"/>
              </a:ext>
            </a:extLst>
          </p:cNvPr>
          <p:cNvSpPr txBox="1"/>
          <p:nvPr/>
        </p:nvSpPr>
        <p:spPr>
          <a:xfrm>
            <a:off x="4248150" y="4451725"/>
            <a:ext cx="251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46" name="pole tekstowe 45">
            <a:extLst>
              <a:ext uri="{FF2B5EF4-FFF2-40B4-BE49-F238E27FC236}">
                <a16:creationId xmlns:a16="http://schemas.microsoft.com/office/drawing/2014/main" id="{6E1FC32F-A8DC-07C3-9CDD-F440B133802F}"/>
              </a:ext>
            </a:extLst>
          </p:cNvPr>
          <p:cNvSpPr txBox="1"/>
          <p:nvPr/>
        </p:nvSpPr>
        <p:spPr>
          <a:xfrm>
            <a:off x="4819650" y="3842125"/>
            <a:ext cx="251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000" dirty="0">
                <a:solidFill>
                  <a:srgbClr val="FF0000"/>
                </a:solidFill>
              </a:rPr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3569563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4400" b="1" dirty="0">
                <a:solidFill>
                  <a:schemeClr val="tx1"/>
                </a:solidFill>
              </a:rPr>
              <a:t>BARDZO DZIĘKUJĘ ZA UWAGĘ</a:t>
            </a:r>
          </a:p>
        </p:txBody>
      </p:sp>
    </p:spTree>
    <p:extLst>
      <p:ext uri="{BB962C8B-B14F-4D97-AF65-F5344CB8AC3E}">
        <p14:creationId xmlns:p14="http://schemas.microsoft.com/office/powerpoint/2010/main" val="3633828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rostokąt 7">
            <a:extLst>
              <a:ext uri="{FF2B5EF4-FFF2-40B4-BE49-F238E27FC236}">
                <a16:creationId xmlns:a16="http://schemas.microsoft.com/office/drawing/2014/main" id="{6876CD2D-6E86-2848-BF1A-6D6959D7B62F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F7EF9696-F230-B921-0B2C-EDA41BA0CC43}"/>
              </a:ext>
            </a:extLst>
          </p:cNvPr>
          <p:cNvSpPr txBox="1"/>
          <p:nvPr/>
        </p:nvSpPr>
        <p:spPr>
          <a:xfrm>
            <a:off x="4521018" y="263410"/>
            <a:ext cx="31499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1. Wprowadzenie</a:t>
            </a:r>
          </a:p>
        </p:txBody>
      </p:sp>
      <p:sp>
        <p:nvSpPr>
          <p:cNvPr id="6" name="pole tekstowe 5">
            <a:extLst>
              <a:ext uri="{FF2B5EF4-FFF2-40B4-BE49-F238E27FC236}">
                <a16:creationId xmlns:a16="http://schemas.microsoft.com/office/drawing/2014/main" id="{A436E469-5502-2DEF-7B49-1BE0BF386CC6}"/>
              </a:ext>
            </a:extLst>
          </p:cNvPr>
          <p:cNvSpPr txBox="1"/>
          <p:nvPr/>
        </p:nvSpPr>
        <p:spPr>
          <a:xfrm>
            <a:off x="990600" y="800099"/>
            <a:ext cx="102108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Projekt skupiał się na stworzeniu gry przeglądarkowej, która wykorzystuje najbardziej popularne technologie webowe jakimi są </a:t>
            </a:r>
            <a:r>
              <a:rPr lang="pl-PL" sz="2200" b="1" dirty="0"/>
              <a:t>HTML</a:t>
            </a:r>
            <a:r>
              <a:rPr lang="pl-PL" sz="2200" dirty="0"/>
              <a:t>, </a:t>
            </a:r>
            <a:r>
              <a:rPr lang="pl-PL" sz="2200" b="1" dirty="0"/>
              <a:t>CSS</a:t>
            </a:r>
            <a:r>
              <a:rPr lang="pl-PL" sz="2200" dirty="0"/>
              <a:t>, </a:t>
            </a:r>
            <a:r>
              <a:rPr lang="pl-PL" sz="2200" b="1" dirty="0"/>
              <a:t>JavaScript</a:t>
            </a:r>
            <a:r>
              <a:rPr lang="pl-PL" sz="2200" dirty="0"/>
              <a:t> oraz </a:t>
            </a:r>
            <a:r>
              <a:rPr lang="pl-PL" sz="2200" b="1" dirty="0" err="1"/>
              <a:t>NodeJS</a:t>
            </a:r>
            <a:r>
              <a:rPr lang="pl-PL" sz="2200" dirty="0"/>
              <a:t>. W celu magazynowania danych i postępów w grze każdego użytkownika wykorzystana została baza danych </a:t>
            </a:r>
            <a:r>
              <a:rPr lang="pl-PL" sz="2200" b="1" dirty="0" err="1"/>
              <a:t>SQLite</a:t>
            </a:r>
            <a:r>
              <a:rPr lang="pl-PL" sz="2200" dirty="0"/>
              <a:t>. Podczas tworzenia gry skupiano się głównie na poniższych aspektach: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Dostępność</a:t>
            </a:r>
            <a:r>
              <a:rPr lang="pl-PL" sz="2200" dirty="0"/>
              <a:t> – gra jest dla użytkownika bez potrzeby instalacji dodatkowego oprogramowania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Interaktywny interfejs </a:t>
            </a:r>
            <a:r>
              <a:rPr lang="pl-PL" sz="2200" dirty="0"/>
              <a:t>– Ciekawy, skupiający uwagę interfejs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Efekty wizualne </a:t>
            </a:r>
            <a:r>
              <a:rPr lang="pl-PL" sz="2200" dirty="0"/>
              <a:t>– Przyjemne dla oka obiekty graficzne i animacje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Efekty dźwiękowe </a:t>
            </a:r>
            <a:r>
              <a:rPr lang="pl-PL" sz="2200" dirty="0"/>
              <a:t>– Rozmaite efekty dźwiękowe towarzyszące poszczególnym czynnością w grze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l-PL" sz="2200" b="1" dirty="0"/>
              <a:t>Rozgrywka</a:t>
            </a:r>
            <a:r>
              <a:rPr lang="pl-PL" sz="2200" dirty="0"/>
              <a:t> – Wciągająca gracza rozgrywka</a:t>
            </a:r>
          </a:p>
          <a:p>
            <a:endParaRPr lang="pl-PL" sz="2200" dirty="0"/>
          </a:p>
          <a:p>
            <a:r>
              <a:rPr lang="pl-PL" sz="2200" dirty="0"/>
              <a:t>Grze nadano nazwę „</a:t>
            </a:r>
            <a:r>
              <a:rPr lang="pl-PL" sz="2200" dirty="0" err="1"/>
              <a:t>Mysterious</a:t>
            </a:r>
            <a:r>
              <a:rPr lang="pl-PL" sz="2200" dirty="0"/>
              <a:t> Valley”, co w wolnym tłumaczeniu oznacza Tajemniczą Dolinę.</a:t>
            </a:r>
          </a:p>
        </p:txBody>
      </p:sp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C088D41A-5A7B-6CA7-04A2-E7E59AE06141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5000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rostokąt 10">
            <a:extLst>
              <a:ext uri="{FF2B5EF4-FFF2-40B4-BE49-F238E27FC236}">
                <a16:creationId xmlns:a16="http://schemas.microsoft.com/office/drawing/2014/main" id="{65586B4A-238E-33CA-ABF0-A9910FE2B7F5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289159" y="266700"/>
            <a:ext cx="361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2. Uruchamianie gry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C3A2C52-3E85-C307-0F41-4B9DFF40D203}"/>
              </a:ext>
            </a:extLst>
          </p:cNvPr>
          <p:cNvSpPr txBox="1"/>
          <p:nvPr/>
        </p:nvSpPr>
        <p:spPr>
          <a:xfrm>
            <a:off x="990600" y="800099"/>
            <a:ext cx="102108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Aplikacja została osadzona na serwerze </a:t>
            </a:r>
            <a:r>
              <a:rPr lang="pl-PL" sz="2200" b="1" dirty="0"/>
              <a:t>Express</a:t>
            </a:r>
            <a:r>
              <a:rPr lang="pl-PL" sz="2200" dirty="0"/>
              <a:t> przy użyciu środowiska uruchomieniowego </a:t>
            </a:r>
            <a:r>
              <a:rPr lang="pl-PL" sz="2200" b="1" dirty="0" err="1"/>
              <a:t>NodeJS</a:t>
            </a:r>
            <a:r>
              <a:rPr lang="pl-PL" sz="2200" dirty="0"/>
              <a:t>. Pozwoliło to na udostępnienie gry każdemu użytkownikowi w sieci lokalnej serwera. Uruchomienie serwera przebiega poprzez wpisanie odpowiedniego polecenia w wierszu poleceń/konsoli w folderze głównym projektu.</a:t>
            </a:r>
          </a:p>
          <a:p>
            <a:endParaRPr lang="pl-PL" sz="2200" dirty="0"/>
          </a:p>
          <a:p>
            <a:endParaRPr lang="pl-PL" sz="2200" dirty="0"/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14F4503-87CB-8262-91CF-20F57833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4650" y="2367280"/>
            <a:ext cx="7882700" cy="4052569"/>
          </a:xfrm>
          <a:prstGeom prst="rect">
            <a:avLst/>
          </a:prstGeom>
        </p:spPr>
      </p:pic>
      <p:sp>
        <p:nvSpPr>
          <p:cNvPr id="9" name="Prostokąt 8">
            <a:extLst>
              <a:ext uri="{FF2B5EF4-FFF2-40B4-BE49-F238E27FC236}">
                <a16:creationId xmlns:a16="http://schemas.microsoft.com/office/drawing/2014/main" id="{F4E52A58-6F28-C409-E3A9-3B5F03DEE921}"/>
              </a:ext>
            </a:extLst>
          </p:cNvPr>
          <p:cNvSpPr/>
          <p:nvPr/>
        </p:nvSpPr>
        <p:spPr>
          <a:xfrm>
            <a:off x="5248275" y="3238500"/>
            <a:ext cx="1247775" cy="2381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2" name="Łącznik prosty 11">
            <a:extLst>
              <a:ext uri="{FF2B5EF4-FFF2-40B4-BE49-F238E27FC236}">
                <a16:creationId xmlns:a16="http://schemas.microsoft.com/office/drawing/2014/main" id="{87A0FD15-80C5-F99B-0BE3-9D421A3705C6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33629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E9CAF3E5-8DEA-8027-B6AE-870880579265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243987" y="266700"/>
            <a:ext cx="37040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3. Sesja użytkownika</a:t>
            </a:r>
          </a:p>
        </p:txBody>
      </p:sp>
      <p:sp>
        <p:nvSpPr>
          <p:cNvPr id="5" name="pole tekstowe 4">
            <a:extLst>
              <a:ext uri="{FF2B5EF4-FFF2-40B4-BE49-F238E27FC236}">
                <a16:creationId xmlns:a16="http://schemas.microsoft.com/office/drawing/2014/main" id="{BC3A2C52-3E85-C307-0F41-4B9DFF40D203}"/>
              </a:ext>
            </a:extLst>
          </p:cNvPr>
          <p:cNvSpPr txBox="1"/>
          <p:nvPr/>
        </p:nvSpPr>
        <p:spPr>
          <a:xfrm>
            <a:off x="990600" y="800099"/>
            <a:ext cx="102108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2200" dirty="0"/>
              <a:t>Do serwera został dodany moduł </a:t>
            </a:r>
            <a:r>
              <a:rPr lang="pl-PL" sz="2200" b="1" dirty="0"/>
              <a:t>Express-</a:t>
            </a:r>
            <a:r>
              <a:rPr lang="pl-PL" sz="2200" b="1" dirty="0" err="1"/>
              <a:t>Session</a:t>
            </a:r>
            <a:r>
              <a:rPr lang="pl-PL" sz="2200" dirty="0"/>
              <a:t> umożliwiający dodanie sesji dla każdego użytkownika. Sesja pozwala na bezkolizyjne korzystanie z aplikacji wielu użytkownikom w tym samym czasie oraz na wykonywanie żądań do bazy danych dla każdego z osobna.</a:t>
            </a:r>
          </a:p>
        </p:txBody>
      </p:sp>
      <p:pic>
        <p:nvPicPr>
          <p:cNvPr id="8" name="Obraz 7">
            <a:extLst>
              <a:ext uri="{FF2B5EF4-FFF2-40B4-BE49-F238E27FC236}">
                <a16:creationId xmlns:a16="http://schemas.microsoft.com/office/drawing/2014/main" id="{D14F4503-87CB-8262-91CF-20F578339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1182" y="2324100"/>
            <a:ext cx="7929636" cy="4076700"/>
          </a:xfrm>
          <a:prstGeom prst="rect">
            <a:avLst/>
          </a:prstGeom>
        </p:spPr>
      </p:pic>
      <p:sp>
        <p:nvSpPr>
          <p:cNvPr id="2" name="Prostokąt 1">
            <a:extLst>
              <a:ext uri="{FF2B5EF4-FFF2-40B4-BE49-F238E27FC236}">
                <a16:creationId xmlns:a16="http://schemas.microsoft.com/office/drawing/2014/main" id="{699963ED-2C74-4CC7-B948-9D45AC5E7879}"/>
              </a:ext>
            </a:extLst>
          </p:cNvPr>
          <p:cNvSpPr/>
          <p:nvPr/>
        </p:nvSpPr>
        <p:spPr>
          <a:xfrm>
            <a:off x="2162868" y="3514725"/>
            <a:ext cx="5018982" cy="638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cxnSp>
        <p:nvCxnSpPr>
          <p:cNvPr id="7" name="Łącznik prosty 6">
            <a:extLst>
              <a:ext uri="{FF2B5EF4-FFF2-40B4-BE49-F238E27FC236}">
                <a16:creationId xmlns:a16="http://schemas.microsoft.com/office/drawing/2014/main" id="{92CF61A6-A050-88D3-9248-E2F482D0F9B3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9413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rostokąt 6">
            <a:extLst>
              <a:ext uri="{FF2B5EF4-FFF2-40B4-BE49-F238E27FC236}">
                <a16:creationId xmlns:a16="http://schemas.microsoft.com/office/drawing/2014/main" id="{070F2A4E-9BD1-D71F-9C8D-7138DE9EA9E1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2385818" y="276225"/>
            <a:ext cx="74203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4. Struktura bazy danych (model relacyjny)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03F9C2A6-F286-73BA-B286-93ADC5FC8C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199" y="979229"/>
            <a:ext cx="8973603" cy="5412046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9" name="Łącznik prosty 8">
            <a:extLst>
              <a:ext uri="{FF2B5EF4-FFF2-40B4-BE49-F238E27FC236}">
                <a16:creationId xmlns:a16="http://schemas.microsoft.com/office/drawing/2014/main" id="{762A131E-9F1A-FDE8-EAC8-7998EE811913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62662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rostokąt 15">
            <a:extLst>
              <a:ext uri="{FF2B5EF4-FFF2-40B4-BE49-F238E27FC236}">
                <a16:creationId xmlns:a16="http://schemas.microsoft.com/office/drawing/2014/main" id="{02F68F84-43B9-DA74-74E5-FB40B066C433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402909" y="266700"/>
            <a:ext cx="3386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5. Panel logowania</a:t>
            </a:r>
          </a:p>
        </p:txBody>
      </p:sp>
      <p:pic>
        <p:nvPicPr>
          <p:cNvPr id="3" name="Obraz 2">
            <a:extLst>
              <a:ext uri="{FF2B5EF4-FFF2-40B4-BE49-F238E27FC236}">
                <a16:creationId xmlns:a16="http://schemas.microsoft.com/office/drawing/2014/main" id="{62BBD3B0-3207-3B5C-A38A-B888AADE6F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03" y="834555"/>
            <a:ext cx="8443793" cy="4390216"/>
          </a:xfrm>
          <a:prstGeom prst="rect">
            <a:avLst/>
          </a:prstGeom>
        </p:spPr>
      </p:pic>
      <p:pic>
        <p:nvPicPr>
          <p:cNvPr id="7" name="Obraz 6">
            <a:extLst>
              <a:ext uri="{FF2B5EF4-FFF2-40B4-BE49-F238E27FC236}">
                <a16:creationId xmlns:a16="http://schemas.microsoft.com/office/drawing/2014/main" id="{80A61E34-2F03-DBC6-8549-4272DDFE1F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96" y="3196520"/>
            <a:ext cx="5023887" cy="3288363"/>
          </a:xfrm>
          <a:prstGeom prst="rect">
            <a:avLst/>
          </a:prstGeom>
        </p:spPr>
      </p:pic>
      <p:pic>
        <p:nvPicPr>
          <p:cNvPr id="14" name="Obraz 13">
            <a:extLst>
              <a:ext uri="{FF2B5EF4-FFF2-40B4-BE49-F238E27FC236}">
                <a16:creationId xmlns:a16="http://schemas.microsoft.com/office/drawing/2014/main" id="{CC87298B-CA28-7E7C-AC94-FC6198D8E4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119" y="5283685"/>
            <a:ext cx="5023887" cy="1161333"/>
          </a:xfrm>
          <a:prstGeom prst="rect">
            <a:avLst/>
          </a:prstGeom>
        </p:spPr>
      </p:pic>
      <p:cxnSp>
        <p:nvCxnSpPr>
          <p:cNvPr id="17" name="Łącznik prosty 16">
            <a:extLst>
              <a:ext uri="{FF2B5EF4-FFF2-40B4-BE49-F238E27FC236}">
                <a16:creationId xmlns:a16="http://schemas.microsoft.com/office/drawing/2014/main" id="{17DF4159-CB67-6553-D46B-830CC6DF32B7}"/>
              </a:ext>
            </a:extLst>
          </p:cNvPr>
          <p:cNvCxnSpPr>
            <a:cxnSpLocks/>
          </p:cNvCxnSpPr>
          <p:nvPr/>
        </p:nvCxnSpPr>
        <p:spPr>
          <a:xfrm>
            <a:off x="4224338" y="79103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56820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rostokąt 5">
            <a:extLst>
              <a:ext uri="{FF2B5EF4-FFF2-40B4-BE49-F238E27FC236}">
                <a16:creationId xmlns:a16="http://schemas.microsoft.com/office/drawing/2014/main" id="{BB5E3F87-9F47-9B32-D4C1-D34CBA228A5E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593217" y="266700"/>
            <a:ext cx="30055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6. Poruszanie się</a:t>
            </a:r>
          </a:p>
        </p:txBody>
      </p:sp>
      <p:pic>
        <p:nvPicPr>
          <p:cNvPr id="5" name="movement">
            <a:hlinkClick r:id="" action="ppaction://media"/>
            <a:extLst>
              <a:ext uri="{FF2B5EF4-FFF2-40B4-BE49-F238E27FC236}">
                <a16:creationId xmlns:a16="http://schemas.microsoft.com/office/drawing/2014/main" id="{1A8FA1B1-2AB2-FC3C-77FD-B40AA8C3A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9" t="10356" r="-19" b="9351"/>
          <a:stretch/>
        </p:blipFill>
        <p:spPr>
          <a:xfrm>
            <a:off x="891458" y="1333172"/>
            <a:ext cx="10409084" cy="4701103"/>
          </a:xfrm>
          <a:prstGeom prst="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8" name="Łącznik prosty 7">
            <a:extLst>
              <a:ext uri="{FF2B5EF4-FFF2-40B4-BE49-F238E27FC236}">
                <a16:creationId xmlns:a16="http://schemas.microsoft.com/office/drawing/2014/main" id="{DC1892B6-D6E0-28EA-B7A2-5AF46AA3CF5B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3992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04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ostokąt 2">
            <a:extLst>
              <a:ext uri="{FF2B5EF4-FFF2-40B4-BE49-F238E27FC236}">
                <a16:creationId xmlns:a16="http://schemas.microsoft.com/office/drawing/2014/main" id="{06588E86-602B-485B-68F9-2A3FB893DE89}"/>
              </a:ext>
            </a:extLst>
          </p:cNvPr>
          <p:cNvSpPr/>
          <p:nvPr/>
        </p:nvSpPr>
        <p:spPr>
          <a:xfrm>
            <a:off x="285750" y="26670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692443" y="266700"/>
            <a:ext cx="28071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7. System walki</a:t>
            </a:r>
          </a:p>
        </p:txBody>
      </p:sp>
      <p:pic>
        <p:nvPicPr>
          <p:cNvPr id="2" name="attack">
            <a:hlinkClick r:id="" action="ppaction://media"/>
            <a:extLst>
              <a:ext uri="{FF2B5EF4-FFF2-40B4-BE49-F238E27FC236}">
                <a16:creationId xmlns:a16="http://schemas.microsoft.com/office/drawing/2014/main" id="{6B653E92-5A21-D8A1-D6F2-B7C751B8E9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348" b="9473"/>
          <a:stretch/>
        </p:blipFill>
        <p:spPr>
          <a:xfrm>
            <a:off x="892686" y="1332000"/>
            <a:ext cx="10406628" cy="4752000"/>
          </a:xfrm>
          <a:prstGeom prst="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5174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4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>
            <a:extLst>
              <a:ext uri="{FF2B5EF4-FFF2-40B4-BE49-F238E27FC236}">
                <a16:creationId xmlns:a16="http://schemas.microsoft.com/office/drawing/2014/main" id="{E8792817-57DE-D278-ACBB-0D82DE319ED9}"/>
              </a:ext>
            </a:extLst>
          </p:cNvPr>
          <p:cNvSpPr/>
          <p:nvPr/>
        </p:nvSpPr>
        <p:spPr>
          <a:xfrm>
            <a:off x="285750" y="263410"/>
            <a:ext cx="11620500" cy="63311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27000" sx="101000" sy="101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dirty="0"/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08996641-B875-95B8-DF77-0914A9EAE24D}"/>
              </a:ext>
            </a:extLst>
          </p:cNvPr>
          <p:cNvSpPr txBox="1"/>
          <p:nvPr/>
        </p:nvSpPr>
        <p:spPr>
          <a:xfrm>
            <a:off x="4958028" y="266700"/>
            <a:ext cx="22759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/>
              <a:t>8. Przegrana</a:t>
            </a:r>
          </a:p>
        </p:txBody>
      </p:sp>
      <p:pic>
        <p:nvPicPr>
          <p:cNvPr id="3" name="death">
            <a:hlinkClick r:id="" action="ppaction://media"/>
            <a:extLst>
              <a:ext uri="{FF2B5EF4-FFF2-40B4-BE49-F238E27FC236}">
                <a16:creationId xmlns:a16="http://schemas.microsoft.com/office/drawing/2014/main" id="{E917678E-F96E-D451-D4C5-92B71F4B0E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" t="9375" r="24" b="9445"/>
          <a:stretch/>
        </p:blipFill>
        <p:spPr>
          <a:xfrm>
            <a:off x="894000" y="1332000"/>
            <a:ext cx="10404000" cy="4752000"/>
          </a:xfrm>
          <a:prstGeom prst="rect">
            <a:avLst/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cxnSp>
        <p:nvCxnSpPr>
          <p:cNvPr id="6" name="Łącznik prosty 5">
            <a:extLst>
              <a:ext uri="{FF2B5EF4-FFF2-40B4-BE49-F238E27FC236}">
                <a16:creationId xmlns:a16="http://schemas.microsoft.com/office/drawing/2014/main" id="{2E72E392-E3A7-9219-25D8-3DF8897A81FD}"/>
              </a:ext>
            </a:extLst>
          </p:cNvPr>
          <p:cNvCxnSpPr>
            <a:cxnSpLocks/>
          </p:cNvCxnSpPr>
          <p:nvPr/>
        </p:nvCxnSpPr>
        <p:spPr>
          <a:xfrm>
            <a:off x="4224338" y="810085"/>
            <a:ext cx="3743325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6401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91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akiet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Words>326</Words>
  <Application>Microsoft Office PowerPoint</Application>
  <PresentationFormat>Panoramiczny</PresentationFormat>
  <Paragraphs>39</Paragraphs>
  <Slides>16</Slides>
  <Notes>6</Notes>
  <HiddenSlides>0</HiddenSlides>
  <MMClips>3</MMClips>
  <ScaleCrop>false</ScaleCrop>
  <HeadingPairs>
    <vt:vector size="6" baseType="variant">
      <vt:variant>
        <vt:lpstr>Używane czcionki</vt:lpstr>
      </vt:variant>
      <vt:variant>
        <vt:i4>3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Motyw pakietu Office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Prezentacja programu PowerPoint</dc:title>
  <dc:creator>Leon Raczyński</dc:creator>
  <cp:lastModifiedBy>Leon Raczyński</cp:lastModifiedBy>
  <cp:revision>94</cp:revision>
  <dcterms:created xsi:type="dcterms:W3CDTF">2024-03-17T10:26:43Z</dcterms:created>
  <dcterms:modified xsi:type="dcterms:W3CDTF">2024-03-22T09:13:28Z</dcterms:modified>
</cp:coreProperties>
</file>